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83" r:id="rId11"/>
    <p:sldId id="266" r:id="rId12"/>
    <p:sldId id="285" r:id="rId13"/>
    <p:sldId id="271" r:id="rId14"/>
    <p:sldId id="286" r:id="rId15"/>
    <p:sldId id="287" r:id="rId16"/>
    <p:sldId id="289" r:id="rId17"/>
    <p:sldId id="273" r:id="rId18"/>
    <p:sldId id="272" r:id="rId19"/>
    <p:sldId id="284" r:id="rId20"/>
    <p:sldId id="270" r:id="rId21"/>
    <p:sldId id="269" r:id="rId22"/>
    <p:sldId id="275" r:id="rId23"/>
    <p:sldId id="274" r:id="rId24"/>
    <p:sldId id="276" r:id="rId25"/>
    <p:sldId id="280" r:id="rId26"/>
    <p:sldId id="292" r:id="rId27"/>
    <p:sldId id="282" r:id="rId28"/>
    <p:sldId id="290" r:id="rId29"/>
    <p:sldId id="260" r:id="rId30"/>
    <p:sldId id="268" r:id="rId31"/>
    <p:sldId id="281" r:id="rId32"/>
    <p:sldId id="293" r:id="rId33"/>
    <p:sldId id="296" r:id="rId34"/>
    <p:sldId id="30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65" r:id="rId44"/>
    <p:sldId id="278" r:id="rId45"/>
    <p:sldId id="279" r:id="rId46"/>
    <p:sldId id="27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751"/>
    <a:srgbClr val="285E4C"/>
    <a:srgbClr val="336600"/>
    <a:srgbClr val="3366CC"/>
    <a:srgbClr val="000099"/>
    <a:srgbClr val="11637D"/>
    <a:srgbClr val="0E5166"/>
    <a:srgbClr val="C9479E"/>
    <a:srgbClr val="95D99B"/>
    <a:srgbClr val="A1D3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11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25EB-B751-418D-89A3-BCF4A1569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86A9"/>
            </a:gs>
            <a:gs pos="64999">
              <a:srgbClr val="F0EBD5"/>
            </a:gs>
            <a:gs pos="100000">
              <a:srgbClr val="D1C39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515CF8-2F73-408B-B57F-17055713CA0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47;&#1072;&#1097;&#1080;&#1090;&#1072;%20&#1055;&#1044;.%20&#1051;&#1086;&#1089;&#1082;&#1091;&#1090;&#1086;&#1074;&#1072;%20&#1054;.&#1053;\&#1042;%20&#1084;&#1080;&#1088;&#1077;%20&#1078;&#1080;&#1074;&#1086;&#1090;&#1085;&#1099;&#1093;\&#1042;%20&#1084;&#1080;&#1088;&#1077;%20&#1078;&#1080;&#1074;&#1086;&#1090;&#1085;&#1099;&#1093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file:///D:\&#1052;&#1086;&#1080;%20&#1076;&#1086;&#1082;&#1091;&#1084;&#1077;&#1085;&#1090;&#1099;\&#1047;&#1072;&#1097;&#1080;&#1090;&#1072;%20&#1055;&#1044;.%20&#1051;&#1086;&#1089;&#1082;&#1091;&#1090;&#1086;&#1074;&#1072;%20&#1054;.&#1053;\&#1042;%20&#1084;&#1080;&#1088;&#1077;%20&#1078;&#1080;&#1074;&#1086;&#1090;&#1085;&#1099;&#1093;\&#1042;%20&#1084;&#1080;&#1088;&#1077;%20&#1078;&#1080;&#1074;&#1086;&#1090;&#1085;&#1099;&#1093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" Target="slide22.xml"/><Relationship Id="rId7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9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ru.wikipedia.org/wiki/%D0%98%D0%B7%D0%BE%D0%B1%D1%80%D0%B0%D0%B6%D0%B5%D0%BD%D0%B8%D0%B5:Dollyscotlan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8%D0%B7%D0%BE%D0%B1%D1%80%D0%B0%D0%B6%D0%B5%D0%BD%D0%B8%D0%B5:Koe_in_weiland_bij_Gorssel.JPG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hyperlink" Target="http://ru.wikipedia.org/wiki/%D0%98%D0%B7%D0%BE%D0%B1%D1%80%D0%B0%D0%B6%D0%B5%D0%BD%D0%B8%D0%B5:Mus_Musculus-huismuis.jpg" TargetMode="External"/><Relationship Id="rId9" Type="http://schemas.openxmlformats.org/officeDocument/2006/relationships/hyperlink" Target="http://ru.wikipedia.org/wiki/%D0%98%D0%B7%D0%BE%D0%B1%D1%80%D0%B0%D0%B6%D0%B5%D0%BD%D0%B8%D0%B5:Billy_goat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7%D0%BE%D0%B1%D1%80%D0%B0%D0%B6%D0%B5%D0%BD%D0%B8%D0%B5:Gatto_persiano_Ettore-2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ru.wikipedia.org/wiki/%D0%98%D0%B7%D0%BE%D0%B1%D1%80%D0%B0%D0%B6%D0%B5%D0%BD%D0%B8%D0%B5:Il_Gatto_e_il_Topo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7%D0%BE%D0%B1%D1%80%D0%B0%D0%B6%D0%B5%D0%BD%D0%B8%D0%B5:Mule.jpg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34.jpeg"/><Relationship Id="rId10" Type="http://schemas.openxmlformats.org/officeDocument/2006/relationships/image" Target="../media/image4.gif"/><Relationship Id="rId4" Type="http://schemas.openxmlformats.org/officeDocument/2006/relationships/hyperlink" Target="http://ru.wikipedia.org/wiki/%D0%98%D0%B7%D0%BE%D0%B1%D1%80%D0%B0%D0%B6%D0%B5%D0%BD%D0%B8%D0%B5:Sylvilagus_audubonii.jpg" TargetMode="External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7.jpeg"/><Relationship Id="rId7" Type="http://schemas.openxmlformats.org/officeDocument/2006/relationships/image" Target="../media/image4.gif"/><Relationship Id="rId2" Type="http://schemas.openxmlformats.org/officeDocument/2006/relationships/hyperlink" Target="http://ru.wikipedia.org/wiki/%D0%98%D0%B7%D0%BE%D0%B1%D1%80%D0%B0%D0%B6%D0%B5%D0%BD%D0%B8%D0%B5:Ild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ru.wikipedia.org/wiki/%D0%98%D0%B7%D0%BE%D0%B1%D1%80%D0%B0%D0%B6%D0%B5%D0%BD%D0%B8%D0%B5:Afghan_Hound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0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0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0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0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40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40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7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7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858048" cy="50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МОУ </a:t>
            </a:r>
            <a:r>
              <a:rPr lang="ru-RU" sz="2000" b="1" dirty="0" err="1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Рощинская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 СОШ «Образовательный центр»</a:t>
            </a:r>
            <a:endParaRPr lang="ru-RU" sz="2000" b="1" dirty="0">
              <a:solidFill>
                <a:srgbClr val="1786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Мои документы\Мои рисунки\презентация Селекция животных\Селекция животных\AEDORGMCAZFUGWECALUI7B1CAQKU21VCAV8XBFXCA2KDN8OCA5X1XXVCA38UD3ACA5J02FECAVE7SW9CAU0Z9SECABYIR2PCAW23OGKCASAKIIMCARMWQFYCAV9F9KICAHMC92QCAVRH956CACHSW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2501788" cy="3143272"/>
          </a:xfrm>
          <a:prstGeom prst="rect">
            <a:avLst/>
          </a:prstGeom>
          <a:noFill/>
          <a:effectLst>
            <a:innerShdw blurRad="63500" dist="50800" dir="2700000">
              <a:srgbClr val="1786A9">
                <a:alpha val="50000"/>
              </a:srgb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1928802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442913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Руководитель:  учитель биологии </a:t>
            </a:r>
            <a:r>
              <a:rPr lang="ru-RU" sz="2000" b="1" dirty="0" err="1" smtClean="0">
                <a:solidFill>
                  <a:srgbClr val="002060"/>
                </a:solidFill>
              </a:rPr>
              <a:t>Амбарян</a:t>
            </a:r>
            <a:r>
              <a:rPr lang="ru-RU" sz="2000" b="1" dirty="0" smtClean="0">
                <a:solidFill>
                  <a:srgbClr val="002060"/>
                </a:solidFill>
              </a:rPr>
              <a:t>     		</a:t>
            </a:r>
            <a:r>
              <a:rPr lang="ru-RU" sz="2000" b="1" dirty="0" err="1" smtClean="0">
                <a:solidFill>
                  <a:srgbClr val="002060"/>
                </a:solidFill>
              </a:rPr>
              <a:t>Гаяне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Мирзоевна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42926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Подготовил: ученик 10б класса </a:t>
            </a:r>
            <a:r>
              <a:rPr lang="ru-RU" sz="2000" b="1" dirty="0" err="1" smtClean="0">
                <a:solidFill>
                  <a:srgbClr val="002060"/>
                </a:solidFill>
              </a:rPr>
              <a:t>Аюпов</a:t>
            </a:r>
            <a:r>
              <a:rPr lang="ru-RU" sz="2000" b="1" dirty="0" smtClean="0">
                <a:solidFill>
                  <a:srgbClr val="002060"/>
                </a:solidFill>
              </a:rPr>
              <a:t> Евгений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file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0242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pic>
        <p:nvPicPr>
          <p:cNvPr id="16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1571604" y="357166"/>
            <a:ext cx="6786610" cy="3643338"/>
          </a:xfrm>
          <a:prstGeom prst="flowChartInternalStorage">
            <a:avLst/>
          </a:prstGeom>
          <a:gradFill flip="none" rotWithShape="1"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Вместе с тем селекция опирается и на достижения других наук: 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систематики и географии растений и животных;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цитологии;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эмбриологии;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биологии индивидуального развития;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молекулярной биологии; 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физиологии и биохимии.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0" name="Половина рамки 9"/>
          <p:cNvSpPr/>
          <p:nvPr/>
        </p:nvSpPr>
        <p:spPr>
          <a:xfrm>
            <a:off x="1643042" y="4143380"/>
            <a:ext cx="671517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4429132"/>
            <a:ext cx="66437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1B4751"/>
                </a:solidFill>
              </a:rPr>
              <a:t>Бурное развитие этих направлений естествознания открывает совершенно новые перспективы. Уже на сегодняшний день генетика вышла на уровень целенаправленного конструирования организмов с нужными признаками и свойствами. </a:t>
            </a:r>
            <a:endParaRPr lang="ru-RU" sz="2200" dirty="0">
              <a:solidFill>
                <a:srgbClr val="1B475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1071546"/>
            <a:ext cx="5000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16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8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928670"/>
            <a:ext cx="67866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85E4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Успех работы селекционера в значительной мере зависит от правильности выбора исходного материала (видов, сортов, пород) для селекции, изучения его происхождения и эволюции, использования в селекционном процессе организмов с ценными признаками и свойствами. Поиск нужных форм ведется с учетом всего мирового генофонда в определенной последовательности. Прежде всего используются местные формы с нужными признаками и свойствами, затем применяются методы интродукции и акклиматизации (т.е. привлекаются формы, произрастающие в других странах или в других климатических зонах) и, наконец, методы экспериментального мутагенеза и генетической инженерии.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85E4C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1357290" y="714356"/>
            <a:ext cx="671517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6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85852" y="428604"/>
            <a:ext cx="714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селекции животных по сравнению с селекцией растений есть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 особенностей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285852" y="1500174"/>
            <a:ext cx="7643866" cy="2571768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200" b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для животных характерно в основном половое размножение, поэтому любая порода является сложной гетерозиготной системой, и оценка генетических задатков качеств, которые у самцов </a:t>
            </a:r>
            <a:r>
              <a:rPr lang="ru-RU" sz="2200" b="1" dirty="0" err="1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фенотипически</a:t>
            </a:r>
            <a:r>
              <a:rPr lang="ru-RU" sz="2200" b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проявляются (яйценоскость, жирномолочность), производится по потомству и родословной. 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1357290" y="4143380"/>
            <a:ext cx="7358114" cy="1285884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животных часто поздняя </a:t>
            </a:r>
            <a:r>
              <a:rPr lang="ru-RU" sz="2200" b="1" dirty="0" err="1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половозрелость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смена поколений происходит через несколько лет. 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1285852" y="5357826"/>
            <a:ext cx="7572428" cy="1143008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В-третьих, 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потомство у птиц и млекопитающих немногочисленное.</a:t>
            </a:r>
            <a:endParaRPr lang="ru-RU" sz="2200" b="1" dirty="0" smtClean="0">
              <a:solidFill>
                <a:srgbClr val="0E5166"/>
              </a:solidFill>
              <a:latin typeface="Arial" pitchFamily="34" charset="0"/>
            </a:endParaRPr>
          </a:p>
        </p:txBody>
      </p:sp>
      <p:pic>
        <p:nvPicPr>
          <p:cNvPr id="17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8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93405" y="-2821825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00166" y="1571612"/>
            <a:ext cx="70009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пород домашних животных стало практиковаться вслед за их приручением и одомашниванием, которое началось 10- 12 тыс. лет назад. Содержание в неволе снижает действие стабилизирующей формы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естественного отбора.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Различные формы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искусственного отбора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приводят к созданию многообразия пород домашних животных.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642918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071538" y="4643446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D:\Мои документы\презентация Селекция животных\Селекция животных\ARESOLTCAGAGD6JCAVHRDAQCA94HNGWCAW7J5UOCA6BJI2ZCARUSXOECAGUCL3FCA3ZMUTTCANFKAFVCAYJIRHACAWOFKGHCAG82INACAX82TECCAZMDIEUCAQZBYWJCASM0PBLCAE1J3HSCAYT0I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572140"/>
            <a:ext cx="1266828" cy="878142"/>
          </a:xfrm>
          <a:prstGeom prst="rect">
            <a:avLst/>
          </a:prstGeom>
          <a:noFill/>
        </p:spPr>
      </p:pic>
      <p:pic>
        <p:nvPicPr>
          <p:cNvPr id="3075" name="Picture 3" descr="D:\Мои документы\презентация Селекция животных\Селекция животных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500702"/>
            <a:ext cx="1181100" cy="1009650"/>
          </a:xfrm>
          <a:prstGeom prst="rect">
            <a:avLst/>
          </a:prstGeom>
          <a:noFill/>
        </p:spPr>
      </p:pic>
      <p:pic>
        <p:nvPicPr>
          <p:cNvPr id="16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8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21967" y="-2964701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1428736"/>
            <a:ext cx="700092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    </a:t>
            </a:r>
            <a:r>
              <a:rPr lang="ru-RU" sz="22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sz="22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Естественный отбор </a:t>
            </a:r>
            <a:r>
              <a:rPr lang="ru-RU" sz="22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— процесс выживания особей с полезными в данных условиях среды наследственными изменениями и оставление ими потомства — главная движущая сила эволюции. Ненаправленный характер наследственных изменений, их разнообразие, преобладание вредных мутаций и направляющий характер естественного отбора — сохранение особей только с полезными в определенной среде наследственными изменениями</a:t>
            </a:r>
            <a:r>
              <a:rPr lang="ru-RU" sz="2200" dirty="0" smtClean="0"/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14480" y="500042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214414" y="5572140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500063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1B4751"/>
                </a:solidFill>
              </a:rPr>
              <a:t>Роль естественного отбора в создании новых сортов растений и пород животных — </a:t>
            </a:r>
            <a:r>
              <a:rPr lang="ru-RU" sz="2200" b="1" dirty="0" smtClean="0">
                <a:solidFill>
                  <a:srgbClr val="11637D"/>
                </a:solidFill>
                <a:latin typeface="Arial Narrow" pitchFamily="34" charset="0"/>
              </a:rPr>
              <a:t>повышение их приспособленности к условиям среды.</a:t>
            </a:r>
            <a:endParaRPr lang="ru-RU" sz="2200" b="1" dirty="0">
              <a:solidFill>
                <a:srgbClr val="11637D"/>
              </a:solidFill>
              <a:latin typeface="Arial Narrow" pitchFamily="34" charset="0"/>
            </a:endParaRPr>
          </a:p>
        </p:txBody>
      </p:sp>
      <p:pic>
        <p:nvPicPr>
          <p:cNvPr id="18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9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93405" y="-2821825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1857364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2. Искусственный отбор</a:t>
            </a: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 — основной метод селекции, которая занимается выведением новых сортов растений и пород животных. 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B4751"/>
              </a:solidFill>
              <a:latin typeface="Tahoma" pitchFamily="34" charset="0"/>
              <a:cs typeface="Tahom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24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Искусственный отбор </a:t>
            </a: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— сохранение человеком для последующего размножения особей с наследственными изменениями, интересующими селекционера.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B475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642918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285852" y="4857760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4098" name="Picture 2" descr="D:\Мои документы\презентация Селекция животных\Селекция животных\E2DDD424-B77D-4F7E-92A5-CB4F87408C75_w22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286388"/>
            <a:ext cx="1714500" cy="1285875"/>
          </a:xfrm>
          <a:prstGeom prst="rect">
            <a:avLst/>
          </a:prstGeom>
          <a:noFill/>
        </p:spPr>
      </p:pic>
      <p:pic>
        <p:nvPicPr>
          <p:cNvPr id="18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57356" y="142853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786A9"/>
                </a:solidFill>
                <a:latin typeface="Arial Black" pitchFamily="34" charset="0"/>
              </a:rPr>
              <a:t>Сравнение естественного и искусственного отбора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57289" y="928671"/>
          <a:ext cx="7143802" cy="56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571"/>
                <a:gridCol w="2501464"/>
                <a:gridCol w="3019767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Сравниваемые признаки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Естественный обор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Искусственный отбор</a:t>
                      </a:r>
                      <a:endParaRPr lang="ru-RU" sz="1600" dirty="0"/>
                    </a:p>
                  </a:txBody>
                  <a:tcPr anchor="ctr"/>
                </a:tc>
              </a:tr>
              <a:tr h="496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1. Отбирающий</a:t>
                      </a:r>
                      <a:r>
                        <a:rPr lang="ru-RU" sz="1600" b="1" baseline="0" dirty="0" smtClean="0">
                          <a:solidFill>
                            <a:srgbClr val="1B4751"/>
                          </a:solidFill>
                        </a:rPr>
                        <a:t> фактор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Условия внешней среды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Человек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10563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2. Результаты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Многообразие</a:t>
                      </a:r>
                      <a:r>
                        <a:rPr lang="ru-RU" sz="1600" b="1" baseline="0" dirty="0" smtClean="0">
                          <a:solidFill>
                            <a:srgbClr val="11637D"/>
                          </a:solidFill>
                        </a:rPr>
                        <a:t> видов, их приспособленность к среде обитания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Многообразие сортов растений и пород  животных их приспособленность к нуждам человека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5645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3.Продолжите-льность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11637D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Постоянно,</a:t>
                      </a:r>
                      <a:r>
                        <a:rPr lang="ru-RU" sz="1600" b="1" baseline="0" dirty="0" smtClean="0">
                          <a:solidFill>
                            <a:srgbClr val="11637D"/>
                          </a:solidFill>
                        </a:rPr>
                        <a:t> тысячелетия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Около 10</a:t>
                      </a:r>
                      <a:r>
                        <a:rPr lang="ru-RU" sz="1600" b="1" baseline="0" dirty="0" smtClean="0">
                          <a:solidFill>
                            <a:srgbClr val="003366"/>
                          </a:solidFill>
                        </a:rPr>
                        <a:t> лет - время для выведения сорта или породы 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4. Объект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Популяция 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Отдельные особи или их группы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847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5. Место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Природные экосистемы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Научно-исследовательские учреждения (селекционные  станции, племенные  фермы)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6. Формы отбора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Движущий и стабилизирующий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Массовый и индивидуальный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7. Материалы для отбора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Наследственная изменчивость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Наследственная изменчивость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428604"/>
            <a:ext cx="65722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примере собак можно проследить, как человек, используя принцип отбора, постепенно увеличивал разнообразие пород, выводя для специальных целей все новые и новые формы. Раскопки показывают, что на территории Европы 4 тысяч лет назад было только пять пород собак: одна, похожая на волка (будущая немецкая овчарка), другая, похожая на лайку, две разные породы терьеров ( норных охотничьих собак) и порода, из который потом получились гончие. Сейчас известно несколько десятков разных пород собак. Среди них есть декоративные (болонки, карликовые терьеры, пудели, шпицы, мопсы, пекинские и японские собаки и многие другие), охотничьи (разные породы гончих, борзых, много пород легавых, спаниели, несколько норных пород) и служебные (доги, овчарки, доберманы-пинчеры, боксеры, крупные терьеры, ездовые лайки и другие).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http://schools.keldysh.ru/school1413/pro_2005/per/zv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1904343" cy="33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357166"/>
            <a:ext cx="74295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Основными методами селекции животных, как и растений, являются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гибридизация и отбор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Различают те же методы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скрещивания (гибридизация).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Инбридинг 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близкородственное скрещивание.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Оно, как и растений приводит к депрессии (угнетению) жизнеспособности и других свойств.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Аутбридинг 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неродственное скрещива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D:\Мои документы\презентация Селекция животных\Селекция животных\Свинь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72074"/>
            <a:ext cx="1701800" cy="13081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6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57290" y="357166"/>
            <a:ext cx="60722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071670" y="285728"/>
            <a:ext cx="4929222" cy="10001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Гибридизация</a:t>
            </a:r>
            <a:r>
              <a:rPr lang="ru-RU" sz="3200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ru-RU" dirty="0">
              <a:solidFill>
                <a:srgbClr val="1786A9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1500166" y="1785926"/>
            <a:ext cx="7643834" cy="1785950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786A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1786A9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</a:rPr>
              <a:t>Гибридизацией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</a:rPr>
              <a:t> называют скрещивание организмов с различной наследственностью. В результате получают новый организм, сочетающий наследственные задатки родителей. 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857224" y="3786190"/>
            <a:ext cx="7643866" cy="2571768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80" y="4071942"/>
            <a:ext cx="6572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Гибридизацию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 применяют для получения ценных форм растений и животных. Скрещивание особей, принадлежащих к разным видам, называют </a:t>
            </a:r>
            <a:r>
              <a:rPr lang="ru-RU" sz="2000" b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отдаленной гибридизацией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, а скрещивание подвидов, сортов растений или пород животных – </a:t>
            </a:r>
            <a:r>
              <a:rPr lang="ru-RU" sz="2000" b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внутривидовой</a:t>
            </a:r>
            <a:endParaRPr lang="ru-RU" sz="2000" dirty="0">
              <a:solidFill>
                <a:srgbClr val="11637D"/>
              </a:solidFill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7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357166"/>
            <a:ext cx="7358114" cy="5929355"/>
          </a:xfrm>
          <a:prstGeom prst="rect">
            <a:avLst/>
          </a:prstGeom>
          <a:gradFill>
            <a:gsLst>
              <a:gs pos="0">
                <a:srgbClr val="11637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500042"/>
            <a:ext cx="50006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637D"/>
                </a:solidFill>
              </a:rPr>
              <a:t>СОДЕРЖАНИЕ: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Понятие «</a:t>
            </a:r>
            <a:r>
              <a:rPr lang="ru-RU" sz="2400" b="1" dirty="0" smtClean="0">
                <a:solidFill>
                  <a:srgbClr val="11637D"/>
                </a:solidFill>
                <a:hlinkClick r:id="rId3" action="ppaction://hlinksldjump"/>
              </a:rPr>
              <a:t>селекции</a:t>
            </a:r>
            <a:r>
              <a:rPr lang="ru-RU" sz="2400" b="1" dirty="0" smtClean="0">
                <a:solidFill>
                  <a:srgbClr val="11637D"/>
                </a:solidFill>
              </a:rPr>
              <a:t>».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Цели, задачи, направления </a:t>
            </a:r>
            <a:r>
              <a:rPr lang="ru-RU" sz="2400" b="1" dirty="0" smtClean="0">
                <a:solidFill>
                  <a:srgbClr val="11637D"/>
                </a:solidFill>
                <a:hlinkClick r:id="rId4" action="ppaction://hlinksldjump"/>
              </a:rPr>
              <a:t>селекции</a:t>
            </a:r>
            <a:r>
              <a:rPr lang="ru-RU" sz="2400" b="1" dirty="0" smtClean="0">
                <a:solidFill>
                  <a:srgbClr val="11637D"/>
                </a:solidFill>
              </a:rPr>
              <a:t>.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Методы селекции: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а)  искусственный отбор.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  	б) гибридизация: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- инбридинг 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(</a:t>
            </a:r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близкородственное 	скрещивание); </a:t>
            </a:r>
          </a:p>
          <a:p>
            <a:pPr marL="342900" indent="-342900"/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cs typeface="Times New Roman" pitchFamily="18" charset="0"/>
              </a:rPr>
              <a:t>		- аутбридинг (м</a:t>
            </a:r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ежпородное 	скрещивание); </a:t>
            </a:r>
            <a:r>
              <a:rPr lang="ru-RU" sz="2400" b="1" dirty="0" smtClean="0">
                <a:solidFill>
                  <a:srgbClr val="11637D"/>
                </a:solidFill>
              </a:rPr>
              <a:t>	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4.  Вывод.</a:t>
            </a:r>
            <a:endParaRPr lang="ru-RU" sz="2400" b="1" dirty="0">
              <a:solidFill>
                <a:srgbClr val="11637D"/>
              </a:solidFill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1266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-142900"/>
            <a:ext cx="5715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 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214414" y="785794"/>
            <a:ext cx="6929486" cy="5214974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Процесс гибридизации, преимущественно естественной, наблюдали очень давно. Гибриды от скрещивания лошади с ослом (мул, лошак) существовали уже за 2000 лет до н.э. Искусственные гибриды (при скрещивании гвоздик) впервые получил английский садовод </a:t>
            </a:r>
            <a:endParaRPr lang="ru-RU" sz="2400" b="1" dirty="0" smtClean="0">
              <a:solidFill>
                <a:srgbClr val="11637D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Т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. </a:t>
            </a:r>
            <a:r>
              <a:rPr lang="ru-RU" sz="2400" b="1" dirty="0" err="1" smtClean="0">
                <a:solidFill>
                  <a:srgbClr val="11637D"/>
                </a:solidFill>
                <a:latin typeface="Arial Black" pitchFamily="34" charset="0"/>
              </a:rPr>
              <a:t>Фэрчайлд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 в 1717 году. Большое число опытов по гибридизации провел Чарльз Дарвин. </a:t>
            </a:r>
            <a:r>
              <a:rPr lang="ru-RU" sz="2400" dirty="0" smtClean="0"/>
              <a:t>   </a:t>
            </a:r>
            <a:endParaRPr lang="ru-RU" sz="2400" dirty="0"/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35004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  </a:t>
            </a:r>
            <a:endParaRPr lang="ru-RU" dirty="0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1571604" y="285728"/>
            <a:ext cx="6929486" cy="4714908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В зоотехнии  различают: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собственно гибридизацию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межпородное скрещивание животных</a:t>
            </a: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, потомство от которых называется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помесным, помесями.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Помеси легко скрещиваются между собой и дают потомство</a:t>
            </a:r>
            <a:r>
              <a:rPr lang="ru-RU" sz="2600" b="1" dirty="0" smtClean="0">
                <a:solidFill>
                  <a:srgbClr val="1786A9"/>
                </a:solidFill>
                <a:latin typeface="Arial Black" pitchFamily="34" charset="0"/>
              </a:rPr>
              <a:t>.  </a:t>
            </a:r>
            <a:r>
              <a:rPr lang="ru-RU" sz="2000" b="1" dirty="0" smtClean="0">
                <a:solidFill>
                  <a:srgbClr val="1786A9"/>
                </a:solidFill>
                <a:latin typeface="Arial Black" pitchFamily="34" charset="0"/>
              </a:rPr>
              <a:t> </a:t>
            </a:r>
            <a:endParaRPr lang="ru-RU" sz="2000" b="1" dirty="0" smtClean="0">
              <a:solidFill>
                <a:srgbClr val="1786A9"/>
              </a:solidFill>
              <a:latin typeface="Arial Black" pitchFamily="34" charset="0"/>
              <a:ea typeface="Times New Roman" pitchFamily="18" charset="0"/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5122" name="Picture 2" descr="D:\Мои документы\презентация Селекция животных\Селекция животных\papernumber2_3_clip_image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500570"/>
            <a:ext cx="3562350" cy="21240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785918" y="611011"/>
            <a:ext cx="642942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Близкородсвенное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скрещивание (инбридинг)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Используют для создания новой породы. Перед этим часто проводят близкородственное скрещивание (инбридинг): родителей скрещивают с потомством, братьев с сестрами, это помогает получить большее число особей, обладающих нужными свойствами.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Инбридинг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сопровождается жестким постоянным отбором, обычно получают несколько линий, затем производят скрещивание разных линий.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1357290" y="428604"/>
            <a:ext cx="707236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728" y="714356"/>
            <a:ext cx="692948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селекции животных применяют метод неродственное скрещивание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аутбридинг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внутрипородное разведение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Внутрипородное разведение направлено на сохранение и улучшение породы. Практически оно выражается в отборе лучших производителей, выбраковке особей, не отвечающих требованиям породы. В племенных хозяйствах ведутся племенные книги, отражающие родословную, экстерьер и продуктивность животных за много поколений.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Мои документы\презентация Селекция животных\Селекция животных\vse-ani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636"/>
            <a:ext cx="1971689" cy="1643074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6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57290" y="357166"/>
            <a:ext cx="7143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Хорошим примером может служить выведенная академиком М.Ф.Ивановым порода свиней - украинская белая степная. При создании этой породы использовались свиноматки местных украинских свиней с небольшой массой и невысоким качеством мяса и сала, но хорошо приспособленных к местным условиям. Самцами- производителями были хряки белой английской породы. Гибридное потомство вновь было скрещено с английскими хряками, в нескольких поколениях применялся инбридинг, были созданы различные линии, при скрещивании которых получены родоначальники новой породы, которые по качеству мяса и массе не отличались от английской породы, а по выносливости – от украинских свиней.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>
                  <a:alpha val="6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290" y="428604"/>
            <a:ext cx="7143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Отдаленная гибридизация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Отдаленная гибридизация, иными словами,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межвидовое скрещивание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известна с древних времен. Чаще всего межвидовые гибриды стерильны, у них нарушается мейоз, что приводит к нарушению гаметогенеза. С глубокой древности человек использует гибрид кобылицы с ослом - мула, который отличается выносливостью и долгожительством. Но иногда гаметогенез у отдаленных гибридов протекает нормально, что позволяет получить новые породы животных. Примером являются архаромериносы, которые, как и архары, могут пастись высоко в горах и, подобно мериносам, дают хорошую шерсть. Получены плодовитые гибриды от скрещивания местного крупного рогатого скота с яками и зебу. При скрещивании белуги и стерляди получен плодовитый гибрид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хорька и норки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хонорик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продуктивен гибрид между карпом и карасем.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Мои документы\презентация Селекция животных\Селекция животных\p01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157163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Близкородсвенное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скрещивание 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(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hlinkClick r:id="rId3" action="ppaction://hlinksldjump"/>
              </a:rPr>
              <a:t>инбридинг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)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928934"/>
            <a:ext cx="150019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Неродсвенное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скрещивание 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(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hlinkClick r:id="rId4" action="ppaction://hlinksldjump"/>
              </a:rPr>
              <a:t>аутбридинг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)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2000240"/>
            <a:ext cx="121444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Изменение структуры ДНК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357299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  <a:hlinkClick r:id="rId5" action="ppaction://hlinksldjump"/>
              </a:rPr>
              <a:t>ГИБРИДИЗАЦИЯ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1357298"/>
            <a:ext cx="278608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ИСКУССТВЕННЫЙ МУТАГЕНЕЗ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357298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ПОЛИПЛОДИЯ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285728"/>
            <a:ext cx="6858048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КЛАССИЧЕСКИЕ МЕТОДЫ СЕЛЕКЦИИ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1000109"/>
            <a:ext cx="41434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6" y="2500306"/>
            <a:ext cx="135732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искусственные </a:t>
            </a:r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полиплоды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2500306"/>
            <a:ext cx="107157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спонтанные</a:t>
            </a:r>
          </a:p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полиплоды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643314"/>
            <a:ext cx="100013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Получение новых сортов растений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4214818"/>
            <a:ext cx="1143008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Основа  для получения новых сортов растений и пород животных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0694" y="5072074"/>
            <a:ext cx="1285884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Преодоления бесплодия у отдаленных гибридов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3500438"/>
            <a:ext cx="92869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E5166"/>
                </a:solidFill>
                <a:latin typeface="Arial Narrow" pitchFamily="34" charset="0"/>
                <a:hlinkClick r:id="rId6" action="ppaction://hlinksldjump"/>
              </a:rPr>
              <a:t>ОТБОР</a:t>
            </a:r>
            <a:endParaRPr lang="ru-RU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500570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индивидуальный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5429265"/>
            <a:ext cx="100013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массовый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3929066"/>
            <a:ext cx="15001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Внутрипородное</a:t>
            </a:r>
          </a:p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(внутрисортовое)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4643446"/>
            <a:ext cx="15001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Межпородное</a:t>
            </a:r>
          </a:p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(межсортовое)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5357826"/>
            <a:ext cx="150019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Отдаленная  гибридизация (межвидовая)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pic>
        <p:nvPicPr>
          <p:cNvPr id="28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2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285729"/>
            <a:ext cx="528640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Мои документы\презентация Селекция животных\Селекция животных\p01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05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6858048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НОВЫЕ МЕТОДЫ СЕЛЕКЦИИ ЖИВОТНЫХ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2285984" y="1177289"/>
            <a:ext cx="5000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50265" y="1321579"/>
            <a:ext cx="785818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323025" y="1320785"/>
            <a:ext cx="785818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358348" y="2214554"/>
            <a:ext cx="2570974" cy="794"/>
          </a:xfrm>
          <a:prstGeom prst="line">
            <a:avLst/>
          </a:prstGeom>
          <a:ln w="25400">
            <a:solidFill>
              <a:srgbClr val="0E5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3438" y="3571876"/>
            <a:ext cx="500066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00298" y="1500174"/>
            <a:ext cx="4429156" cy="1588"/>
          </a:xfrm>
          <a:prstGeom prst="line">
            <a:avLst/>
          </a:prstGeom>
          <a:ln w="25400">
            <a:solidFill>
              <a:srgbClr val="0E5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662" y="1714488"/>
            <a:ext cx="3429024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ИСКУССТВЕННОЕ  ОСЕМЕНЕНИЕ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1714488"/>
            <a:ext cx="257176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ТРАНСПЛАНТАЦИЯ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3429001"/>
            <a:ext cx="250033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ГЕННАЯ  ИНЖЕНЕНРИЯ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2285992"/>
            <a:ext cx="278608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Получение от лучших коров зигот и выращивание их в коровах, имеющих более низкую племенную ценность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852" y="2500306"/>
            <a:ext cx="2286016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производителей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5852" y="3000372"/>
            <a:ext cx="228601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Создание запасов спермы от лучших производителей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3857628"/>
            <a:ext cx="2357454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лучших коров для искусственного осеменения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5852" y="5572140"/>
            <a:ext cx="228601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полученного потомства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5852" y="4786322"/>
            <a:ext cx="228601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Искусственное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осемение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3929066"/>
            <a:ext cx="257176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Искусственный перенос генов от одного вида (породы) в другой вид (породу)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4929198"/>
            <a:ext cx="257176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Выращивание измененных клеток в целые организмы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4942" y="5643578"/>
            <a:ext cx="257176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трансгенных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животных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26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85729"/>
            <a:ext cx="600078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D:\Мои документы\презентация Селекция животных\Селекция животных\p01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251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7000924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БИОТЕХНОЛОГИЯ 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071546"/>
            <a:ext cx="7715304" cy="1000132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extrusionH="76200" contourW="12700">
            <a:bevelT w="139700" h="139700" prst="divot"/>
            <a:extrusionClr>
              <a:srgbClr val="A1D3D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Биотехнология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использование живых организмов и биологических процессов в производстве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357430"/>
            <a:ext cx="1714512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Клеточная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357430"/>
            <a:ext cx="1785950" cy="584775"/>
          </a:xfrm>
          <a:prstGeom prst="rect">
            <a:avLst/>
          </a:prstGeom>
          <a:gradFill>
            <a:gsLst>
              <a:gs pos="0">
                <a:srgbClr val="C947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Генная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214686"/>
            <a:ext cx="1785950" cy="5847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Экологическая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4714884"/>
            <a:ext cx="2071702" cy="584775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Инженерная  </a:t>
            </a:r>
            <a:r>
              <a:rPr lang="ru-RU" sz="16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экзимология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572008"/>
            <a:ext cx="2357454" cy="58477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Микробиологическая промышленность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5286388"/>
            <a:ext cx="2786082" cy="954107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Использование ферментов микробного, растительного и животного происхождения в биохимических процессах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000372"/>
            <a:ext cx="2071702" cy="738664"/>
          </a:xfrm>
          <a:prstGeom prst="rect">
            <a:avLst/>
          </a:prstGeom>
          <a:gradFill>
            <a:gsLst>
              <a:gs pos="0">
                <a:srgbClr val="95D9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Культивирование клеток и тканей высших организмов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786190"/>
            <a:ext cx="2286016" cy="73866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Использование биофильтров на очистных сооружениях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928934"/>
            <a:ext cx="2214578" cy="954107"/>
          </a:xfrm>
          <a:prstGeom prst="rect">
            <a:avLst/>
          </a:prstGeom>
          <a:gradFill>
            <a:gsLst>
              <a:gs pos="0">
                <a:srgbClr val="C947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Перестройка генотипа за счет встраивания или исключения определенных генов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5214950"/>
            <a:ext cx="2286016" cy="7386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Производство биологически активных веществ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214290"/>
            <a:ext cx="528640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428728" y="357166"/>
            <a:ext cx="7000924" cy="2214578"/>
          </a:xfrm>
          <a:prstGeom prst="flowChartMulti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srgbClr val="1786A9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Селекция высокопродуктивных форм живых организмов является самым эффективным и наиболее экономически выгодным способом повышения продуктивности сельского хозяйства.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285852" y="2357430"/>
            <a:ext cx="7072362" cy="1928826"/>
          </a:xfrm>
          <a:prstGeom prst="flowChart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srgbClr val="11637D">
                <a:alpha val="50000"/>
              </a:srgb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некоторых случаях селекция буквально достигла предела: есть породы кур, несущие яйца практически каждый день. 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143108" y="4214818"/>
            <a:ext cx="7000892" cy="2000264"/>
          </a:xfrm>
          <a:prstGeom prst="flowChart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101600" dir="1800000">
              <a:srgbClr val="0E5166">
                <a:alpha val="50000"/>
              </a:srgb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Дальнейшая селекция идет в направлении «наивысшей оплаты корма», т.е. создания пород, дающих наибольший выход продукции при наименьших затратах корма. </a:t>
            </a:r>
          </a:p>
        </p:txBody>
      </p:sp>
      <p:pic>
        <p:nvPicPr>
          <p:cNvPr id="16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Вывод: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47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214414" y="5357826"/>
            <a:ext cx="4857784" cy="1285908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Селекция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искусственная эволюция, направляемая волей человека.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(По  Н. И. Вавилову)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6858048" cy="32147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786A9"/>
                </a:solidFill>
                <a:latin typeface="Arial Black" pitchFamily="34" charset="0"/>
              </a:rPr>
              <a:t>Что такое селекция 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214414" y="785794"/>
            <a:ext cx="4929222" cy="1357322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Слово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"селекция"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произошло от лат.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selectio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", что в переводе обозначает "выбор, отбор".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571604" y="2000240"/>
            <a:ext cx="5929354" cy="1785950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Селекция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это наука о путях создания новых и улучшения уже существующих сортов культурных растений, пород домашних животных и штаммов микроорганизмов с ценными для практики признаками и свойствами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214546" y="3643314"/>
            <a:ext cx="6429420" cy="1928826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 также и отрасль сельского хозяйства, занимающаяся выведением новых сортов и пород с нужными для человека свойствами: высокой продуктивностью, определенными качествами продукции, невосприимчивых к болезням, хорошо приспособленных к тем или иным условиям роста.</a:t>
            </a:r>
          </a:p>
        </p:txBody>
      </p:sp>
      <p:pic>
        <p:nvPicPr>
          <p:cNvPr id="17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2290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715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428604"/>
            <a:ext cx="71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Благодаря работам советских селекционеров в животноводстве выведены ценные высокопродуктивные породы крупного рогатого скота - костромская, казахская белоголовая; овец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асканийская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красноярская, казахский архаромеринос и др.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помощью селекции получены каракульские овцы, дающие шкурки различной окраски.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В птицеводстве созданы линии, используемые для получения скороспелых гибридов мясного (бройлеры) и яичного направлений.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Усиливаются работы по селекции новых видов и пород животных, отвечающих требованиям индустриальных технологий животноводства.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Совершенствуются племенные и продуктивные качества скота и птицы.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786A9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0800000">
            <a:off x="1142976" y="5286388"/>
            <a:ext cx="778674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3074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Мумифицированные останки Долли в Эдинбургском королевском музее.">
            <a:hlinkClick r:id="rId2" tooltip="&quot;Мумифицированные останки Долли в Эдинбургском королевском музее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221456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Mus musculus">
            <a:hlinkClick r:id="rId4" tooltip="&quot;Mus musculus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000108"/>
            <a:ext cx="26193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Корова">
            <a:hlinkClick r:id="rId6" tooltip="Корова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714752"/>
            <a:ext cx="3071834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D:\Мои документы\Мои рисунки\Разное\43af0bb2771b11d28e8e4de79338ddd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5143512"/>
            <a:ext cx="247650" cy="952500"/>
          </a:xfrm>
          <a:prstGeom prst="rect">
            <a:avLst/>
          </a:prstGeom>
          <a:noFill/>
        </p:spPr>
      </p:pic>
      <p:pic>
        <p:nvPicPr>
          <p:cNvPr id="6149" name="Picture 5" descr="Домашняя коза">
            <a:hlinkClick r:id="rId9" tooltip="Домашняя коза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3714752"/>
            <a:ext cx="2619375" cy="20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14480" y="214290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Клонированные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314324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1996 год. Овечка Долли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042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1998 год. Первая корова 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307181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1997 год. Первая мышь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1999 год. Первый козел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шка и мышь.">
            <a:hlinkClick r:id="rId2" tooltip="&quot;Кошка и мышь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571750" cy="193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ylvilagus audobonii">
            <a:hlinkClick r:id="rId4" tooltip="&quot;Sylvilagus audobonii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857232"/>
            <a:ext cx="2619375" cy="1933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Мул">
            <a:hlinkClick r:id="rId6" tooltip="Мул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857628"/>
            <a:ext cx="2381250" cy="179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Клонированные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8574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2001 год. Первая кошка     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85749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2002 год. Первый кролик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56435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2003 год. Первый  мул (олень, бык)     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521495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2004 год. Первый опыт клонирования с коммерческими целями (кошки )    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http://upload.wikimedia.org/wikipedia/commons/thumb/a/ac/Gatto_persiano_Ettore-2.jpg/120px-Gatto_persiano_Ettore-2.jpg">
            <a:hlinkClick r:id="rId8" tooltip="&quot;Gatto persiano Ettore-2.jpg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3643314"/>
            <a:ext cx="2286008" cy="1428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072074"/>
            <a:ext cx="571500" cy="1200150"/>
          </a:xfrm>
          <a:prstGeom prst="rect">
            <a:avLst/>
          </a:prstGeom>
          <a:noFill/>
        </p:spPr>
      </p:pic>
      <p:pic>
        <p:nvPicPr>
          <p:cNvPr id="12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  <p:sp>
        <p:nvSpPr>
          <p:cNvPr id="14" name="Фигура, имеющая форму буквы L 1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иагональная полоса 17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ustela putorius">
            <a:hlinkClick r:id="rId2" tooltip="&quot;Mustela putorius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2905127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Клонированные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85762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2005 год. Первая собака (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афганская борзая по кличке </a:t>
            </a:r>
            <a:r>
              <a:rPr lang="ru-RU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Снуппи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314324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2006 год. Первый хорек                  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Афганская борзая">
            <a:hlinkClick r:id="rId4" tooltip="Афганская борзая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785794"/>
            <a:ext cx="2857520" cy="2857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http://im8-tub.yandex.net/i?id=40908040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0875" y="-4618038"/>
            <a:ext cx="1390650" cy="990600"/>
          </a:xfrm>
          <a:prstGeom prst="rect">
            <a:avLst/>
          </a:prstGeom>
          <a:noFill/>
        </p:spPr>
      </p:pic>
      <p:pic>
        <p:nvPicPr>
          <p:cNvPr id="50186" name="Picture 10" descr="D:\Мои документы\презентация Селекция животных\Селекция животных\лабрад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571876"/>
            <a:ext cx="280806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000636"/>
            <a:ext cx="571500" cy="1200150"/>
          </a:xfrm>
          <a:prstGeom prst="rect">
            <a:avLst/>
          </a:prstGeom>
          <a:noFill/>
        </p:spPr>
      </p:pic>
      <p:pic>
        <p:nvPicPr>
          <p:cNvPr id="11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  <p:sp>
        <p:nvSpPr>
          <p:cNvPr id="13" name="Фигура, имеющая форму буквы L 12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ональная полоса 1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5657671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2008 год. Вторая собака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лабрадор по кличке </a:t>
            </a:r>
            <a:r>
              <a:rPr lang="ru-RU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Чейс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Клонирована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государственному заказу.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sp>
        <p:nvSpPr>
          <p:cNvPr id="10" name="Фигура, имеющая форму буквы L 9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  <p:pic>
        <p:nvPicPr>
          <p:cNvPr id="1026" name="Picture 2" descr="D:\Мои документы\Гормоны\Гормоны\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7786742" cy="1571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1000108"/>
            <a:ext cx="4500594" cy="1169551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D:\Мои документы\Мои документы из ПК\Мои рисунки\Животные и птицы\соба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14620"/>
            <a:ext cx="2041087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Мои документы\Мои документы из ПК\Мои рисунки\Животные и птицы\ут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643446"/>
            <a:ext cx="1905000" cy="154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Мои документы\Мои документы из ПК\Мои рисунки\Животные и птицы\котен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643182"/>
            <a:ext cx="2450394" cy="151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Мои документы\Мои документы из ПК\Мои рисунки\Животные и птицы\кошк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714884"/>
            <a:ext cx="2214578" cy="153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Кош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857232"/>
            <a:ext cx="3076572" cy="245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09" name="Picture 9" descr="кот на верёвк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3857628"/>
            <a:ext cx="3224210" cy="2289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10" name="Picture 10" descr="котён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86380" y="928670"/>
            <a:ext cx="3128954" cy="2346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15" name="Picture 15" descr="00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4942" y="3643314"/>
            <a:ext cx="3400424" cy="2596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3108" y="0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sp>
        <p:nvSpPr>
          <p:cNvPr id="10" name="Фигура, имеющая форму буквы L 9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344-1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928670"/>
            <a:ext cx="32004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4154" name="Picture 10" descr="animals_1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92867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4155" name="Picture 11" descr="1605anim3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28728" y="3786190"/>
            <a:ext cx="352742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4156" name="Picture 12" descr="1605anim5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429256" y="3857628"/>
            <a:ext cx="3343275" cy="2544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sp>
        <p:nvSpPr>
          <p:cNvPr id="10" name="Фигура, имеющая форму буквы L 9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6" name="Picture 8" descr="собака и винтелято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785794"/>
            <a:ext cx="3924300" cy="294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057" name="Picture 9" descr="с рождеством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0" y="785794"/>
            <a:ext cx="36195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058" name="Picture 10" descr="val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71538" y="3857628"/>
            <a:ext cx="3921125" cy="266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059" name="Picture 11" descr="animals_1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4942" y="3714752"/>
            <a:ext cx="36195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8280" y="500042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28" y="285728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 descr="0132H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928670"/>
            <a:ext cx="2800350" cy="280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2106" name="Picture 10" descr="360-10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4000504"/>
            <a:ext cx="3543300" cy="2657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2107" name="Picture 11" descr="animals_05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3962400"/>
            <a:ext cx="3581400" cy="268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109" name="Picture 13" descr="animals_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928670"/>
            <a:ext cx="33528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sp>
        <p:nvSpPr>
          <p:cNvPr id="10" name="Фигура, имеющая форму буквы L 9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0" name="Picture 8" descr="8270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4071942"/>
            <a:ext cx="3676680" cy="2451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6201" name="Picture 9" descr="animals_0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6" y="1214422"/>
            <a:ext cx="3371848" cy="2528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6202" name="Picture 10" descr="1600_04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1142984"/>
            <a:ext cx="3409949" cy="2557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6203" name="Picture 11" descr="animals_1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28728" y="4071942"/>
            <a:ext cx="3194077" cy="239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571500" cy="1200150"/>
          </a:xfrm>
          <a:prstGeom prst="rect">
            <a:avLst/>
          </a:prstGeom>
          <a:noFill/>
        </p:spPr>
      </p:pic>
      <p:sp>
        <p:nvSpPr>
          <p:cNvPr id="11" name="Фигура, имеющая форму буквы L 10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иагональная полоса 11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solidFill>
              <a:srgbClr val="A1D3D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1357290" y="285728"/>
            <a:ext cx="7215238" cy="6143668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srgbClr val="1786A9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1B4751"/>
                </a:solidFill>
              </a:rPr>
              <a:t>	Возникновение селекции как науки связано с необходимостью решения такой глобальной, жизненно важной проблемы всего человечества, как продовольственная проблема. Для ее решения нужно не только постоянно совершенствовать традиционные методы ведения </a:t>
            </a:r>
            <a:r>
              <a:rPr lang="ru-RU" sz="2400" b="1" i="1" dirty="0" smtClean="0">
                <a:solidFill>
                  <a:srgbClr val="1B4751"/>
                </a:solidFill>
              </a:rPr>
              <a:t>сельского</a:t>
            </a:r>
            <a:r>
              <a:rPr lang="ru-RU" sz="2400" b="1" dirty="0" smtClean="0">
                <a:solidFill>
                  <a:srgbClr val="1B4751"/>
                </a:solidFill>
              </a:rPr>
              <a:t> </a:t>
            </a:r>
            <a:r>
              <a:rPr lang="ru-RU" sz="2400" b="1" i="1" dirty="0" smtClean="0">
                <a:solidFill>
                  <a:srgbClr val="1B4751"/>
                </a:solidFill>
              </a:rPr>
              <a:t>хозяйства</a:t>
            </a:r>
            <a:r>
              <a:rPr lang="ru-RU" sz="2400" b="1" dirty="0" smtClean="0">
                <a:solidFill>
                  <a:srgbClr val="1B4751"/>
                </a:solidFill>
              </a:rPr>
              <a:t> (интенсивная обработка почвы, внесение оптимальных доз минеральных и органических удобрений, осуществление комплекса мер по сохранению и повышению плодородия почв,  и др.), но и использовать новые научные методы производства продуктов питания в условиях интенсивного земледелия. </a:t>
            </a:r>
            <a:endParaRPr lang="ru-RU" sz="2400" b="1" dirty="0">
              <a:solidFill>
                <a:srgbClr val="1B4751"/>
              </a:solidFill>
            </a:endParaRPr>
          </a:p>
        </p:txBody>
      </p:sp>
      <p:pic>
        <p:nvPicPr>
          <p:cNvPr id="1026" name="Picture 2" descr="D:\Мои документы\презентация Селекция животных\Селекция животных\породы свин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86388"/>
            <a:ext cx="804863" cy="1198563"/>
          </a:xfrm>
          <a:prstGeom prst="rect">
            <a:avLst/>
          </a:prstGeom>
          <a:noFill/>
        </p:spPr>
      </p:pic>
      <p:pic>
        <p:nvPicPr>
          <p:cNvPr id="13314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8" name="Picture 8" descr="animals_1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857232"/>
            <a:ext cx="3505200" cy="262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8252" name="Picture 12" descr="медвед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838200"/>
            <a:ext cx="350520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8253" name="Picture 13" descr="animals_05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357290" y="3786190"/>
            <a:ext cx="3505200" cy="2630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8255" name="Picture 15" descr="миш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0" y="3810000"/>
            <a:ext cx="350520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571500" cy="1200150"/>
          </a:xfrm>
          <a:prstGeom prst="rect">
            <a:avLst/>
          </a:prstGeom>
          <a:noFill/>
        </p:spPr>
      </p:pic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8280" y="571480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43966" y="285728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71500" cy="1200150"/>
          </a:xfrm>
          <a:prstGeom prst="rect">
            <a:avLst/>
          </a:prstGeom>
          <a:noFill/>
        </p:spPr>
      </p:pic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8280" y="571480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43966" y="285728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  <p:pic>
        <p:nvPicPr>
          <p:cNvPr id="1026" name="Picture 2" descr="D:\Мои документы\Гормоны\Гормоны\1209407404_5e7751fd396ac19df2404fc1f9c33a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71546"/>
            <a:ext cx="3048000" cy="2028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Мои документы\Гормоны\Гормоны\1209432604_26bf5fb8db11523d14f9fd61291e24a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071545"/>
            <a:ext cx="3400426" cy="2266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Мои документы\Гормоны\Гормоны\1209450602_8629d526c8e8075bc13dd42974f3c53e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786190"/>
            <a:ext cx="2950679" cy="217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D:\Мои документы\Гормоны\Гормоны\podborka_307_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429000"/>
            <a:ext cx="2595227" cy="2996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Фигура, имеющая форму буквы L 27"/>
          <p:cNvSpPr/>
          <p:nvPr/>
        </p:nvSpPr>
        <p:spPr>
          <a:xfrm rot="10800000">
            <a:off x="7786710" y="142852"/>
            <a:ext cx="1357290" cy="5214974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08" y="142852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 забавные животные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71500" cy="1200150"/>
          </a:xfrm>
          <a:prstGeom prst="rect">
            <a:avLst/>
          </a:prstGeom>
          <a:noFill/>
        </p:spPr>
      </p:pic>
      <p:sp>
        <p:nvSpPr>
          <p:cNvPr id="11" name="Диагональная полоса 10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8280" y="571480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43966" y="285728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Мои документы\Мои рисунки\Разное\17f90fd910b656dcd71b2208c83cbf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72074"/>
            <a:ext cx="785818" cy="1143008"/>
          </a:xfrm>
          <a:prstGeom prst="rect">
            <a:avLst/>
          </a:prstGeom>
          <a:noFill/>
        </p:spPr>
      </p:pic>
      <p:pic>
        <p:nvPicPr>
          <p:cNvPr id="2053" name="Picture 5" descr="D:\Мои документы\Гормоны\Гормоны\1209457804_739c76db00222f8e73b887263652f3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401838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D:\Мои документы\Гормоны\Гормоны\podborka_307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71942"/>
            <a:ext cx="2683779" cy="2405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D:\Мои документы\Гормоны\Гормоны\zhivotnie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643314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D:\Мои документы\Гормоны\Гормоны\1209418203_af9a99d893969e0f8bbe400888503f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928670"/>
            <a:ext cx="329326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Фигура, имеющая форму буквы L 21"/>
          <p:cNvSpPr/>
          <p:nvPr/>
        </p:nvSpPr>
        <p:spPr>
          <a:xfrm rot="10800000">
            <a:off x="7786710" y="142852"/>
            <a:ext cx="1357290" cy="5572164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57290" y="500042"/>
            <a:ext cx="7072362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Генетике принадлежит определяющая роль в решении практически всех селекционных задач. Она помогает рационально, на основе законов наследственности и изменчивости, планировать селекционный процесс с учетом особенностей наследования каждого конкретного признака. Достижения генетики, закон гомологических рядов наследственной изменчивости, применение тестов для ранней диагностики селекционной перспективности исходного материала, разработка методов экспериментального мутагенеза и отдаленной гибридизации в сочетании с </a:t>
            </a:r>
            <a:r>
              <a:rPr kumimoji="0" lang="ru-RU" sz="165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полиплои-дизацией</a:t>
            </a:r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поиск методов управления процессами рекомбинации и эффективного отбора наиболее ценных генотипов с нужным комплексом признаком и свойств дали возможность расширить источники исходного материала для селекции. Кроме того, широкое использование в последние годы методов биотехнологии, культуры клеток и тканей позволили значительно ускорить селекционный процесс и поставить его на качественно новую основу. Этот далеко не полный перечень вклада генетики в селекцию дает представление о том, что современная селекция немыслима без использования достижений генетики. </a:t>
            </a:r>
            <a:endParaRPr kumimoji="0" lang="ru-RU" sz="16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>
                  <a:alpha val="6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728" y="142852"/>
            <a:ext cx="700092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Испытание по потомству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проводят для отбора самцов, у которых не проявляются некоторые качества (молочность и жирномолочность быков, яйценоскость петухов). Для этого производителей-самцов скрещивают с разными самками и оценивают продуктивность и другие качества дочерей, сравнивая их с материнскими и со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среднепородными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Искусственное осеменение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 для получения потомства от лучших самцов-производителей. Этот метод легко применять, так как половые клетки можно хранить при температуре жидкого азота сколь угодно долго.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5" name="Рисунок 4" descr="http://schools.keldysh.ru/school1413/pro_2005/per/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756" y="4357694"/>
            <a:ext cx="1670550" cy="135732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 rot="10800000" flipV="1">
            <a:off x="1142976" y="791158"/>
            <a:ext cx="7429552" cy="2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Гормональная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суперовуляция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трансплантация.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нее у выдающихся коров можно забирать десятки эмбрионов в год, а затем имплантировать их в других коров, эмбрионы также могут храниться при температуре жидкого азота. Это дает возможность увеличить в несколько раз число потомков от выдающихся производителей.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71670" y="78579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428728" y="928670"/>
            <a:ext cx="7072362" cy="4357718"/>
          </a:xfrm>
          <a:prstGeom prst="snip1Rect">
            <a:avLst/>
          </a:prstGeom>
          <a:gradFill>
            <a:gsLst>
              <a:gs pos="0">
                <a:srgbClr val="A1D3DF">
                  <a:alpha val="6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 rot="10800000" flipV="1">
            <a:off x="1643042" y="1214422"/>
            <a:ext cx="657229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эффекта гетерозиса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также характерно для селекции животных, как и для растений. Часто при межпородном скрещивании в первом поколении проявляется эффект гетерозиса,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гетерозисные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животные отличаются скороспелостью и повышенной мясной продуктивностью. Например, при скрещивании двух мясных пород кур получают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гетерозисных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бройлерных кур.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858048" cy="1214446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0"/>
            <a:ext cx="7215238" cy="278608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Задачи современной селекции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вытекают из ее определения — </a:t>
            </a:r>
            <a:r>
              <a:rPr lang="ru-RU" sz="2800" b="1" dirty="0" smtClean="0">
                <a:solidFill>
                  <a:srgbClr val="11637D"/>
                </a:solidFill>
              </a:rPr>
              <a:t>это выведение новых и совершенствование уже существующих сортов растений, пород животных и штаммов микроорганизмов.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285852" y="2357430"/>
            <a:ext cx="7429552" cy="3929090"/>
          </a:xfrm>
          <a:prstGeom prst="snip2DiagRect">
            <a:avLst>
              <a:gd name="adj1" fmla="val 0"/>
              <a:gd name="adj2" fmla="val 20733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	Сортом, породой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штаммом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называют устойчивую группу (популяцию) живых организмов, искусственно созданную человеком и имеющую определенные наследственные особенности. Все особи внутри породы, сорта и штамма имеют идентичные, наследственно закрепленные морфологические,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физиолого-био-химические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 хозяйственные признаки и свойства, а также однотипную реакцию на действие факторов внешней среды. </a:t>
            </a:r>
          </a:p>
        </p:txBody>
      </p:sp>
      <p:pic>
        <p:nvPicPr>
          <p:cNvPr id="2050" name="Picture 2" descr="D:\Мои документы\презентация Селекция животных\Селекция животных\vse-ani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357430"/>
            <a:ext cx="1543061" cy="1285884"/>
          </a:xfrm>
          <a:prstGeom prst="rect">
            <a:avLst/>
          </a:prstGeom>
          <a:noFill/>
        </p:spPr>
      </p:pic>
      <p:pic>
        <p:nvPicPr>
          <p:cNvPr id="14338" name="Picture 2" descr="D:\Мои документы\Мои рисунки\Разное\b413e6351cc3b5aeac651101485e22b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71500" cy="120015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1500166" y="214290"/>
            <a:ext cx="7000924" cy="6143668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Цели и задачи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селекции как науки обусловлены: </a:t>
            </a:r>
          </a:p>
          <a:p>
            <a:pPr algn="just">
              <a:buBlip>
                <a:blip r:embed="rId2"/>
              </a:buBlip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уровнем агротехники и зоотехники;</a:t>
            </a:r>
          </a:p>
          <a:p>
            <a:pPr algn="just">
              <a:buBlip>
                <a:blip r:embed="rId2"/>
              </a:buBlip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индустриализации растениеводства и животноводства. 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Например, выведены породы кур, не снижающие продуктивности в условиях большой скученности животных на птицефабриках.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Для России очень важно создание сортов, продуктивных в условиях мороза без снега при ясной погоде, поздних заморозков и т. д. </a:t>
            </a:r>
          </a:p>
        </p:txBody>
      </p:sp>
      <p:pic>
        <p:nvPicPr>
          <p:cNvPr id="3074" name="Picture 2" descr="D:\Мои документы\презентация Селекция животных\Селекция животных\pe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357825"/>
            <a:ext cx="1414842" cy="1500175"/>
          </a:xfrm>
          <a:prstGeom prst="rect">
            <a:avLst/>
          </a:prstGeom>
          <a:noFill/>
        </p:spPr>
      </p:pic>
      <p:pic>
        <p:nvPicPr>
          <p:cNvPr id="10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214414" y="357166"/>
            <a:ext cx="7286676" cy="1143008"/>
          </a:xfrm>
          <a:prstGeom prst="downArrowCallou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Основными направлениями селекции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являются: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1571612"/>
            <a:ext cx="7643866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>
              <a:buAutoNum type="arabicParenR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высокая урожайность сортов растений, плодовитость и продуктивность пород животных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2786058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2) качество продукции (например, вкус, внешний вид,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лежкость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плодов и овощей, химический состав зерна — содержание белка, клейковины, незаменимых аминокислот и т. д.)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786" y="4071942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3)физиологические свойства (скороспелость, засухоустойчивость, устойчивость к болезням, вредителям и неблагоприятным климатическим условиям)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357826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4) интенсивный путь развития (у растений — отзывчивость на удобрения, полив, а у животных — «оплата» корма и т. п.)</a:t>
            </a:r>
          </a:p>
        </p:txBody>
      </p:sp>
      <p:pic>
        <p:nvPicPr>
          <p:cNvPr id="17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8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7215238" cy="6072230"/>
          </a:xfr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Селекция должна учитывать </a:t>
            </a:r>
            <a:r>
              <a:rPr lang="ru-RU" sz="2400" b="1" dirty="0" smtClean="0">
                <a:solidFill>
                  <a:srgbClr val="11637D"/>
                </a:solidFill>
              </a:rPr>
              <a:t>также:</a:t>
            </a:r>
          </a:p>
          <a:p>
            <a:pPr algn="ctr"/>
            <a:r>
              <a:rPr lang="ru-RU" sz="2400" b="1" dirty="0" smtClean="0">
                <a:solidFill>
                  <a:srgbClr val="11637D"/>
                </a:solidFill>
              </a:rPr>
              <a:t> 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11637D"/>
                </a:solidFill>
              </a:rPr>
              <a:t>потребности рынка сбыта сельскохозяйственной продукции;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11637D"/>
                </a:solidFill>
              </a:rPr>
              <a:t>удовлетворения запросов конкретных отраслей промышленного производства.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rgbClr val="11637D"/>
                </a:solidFill>
              </a:rPr>
              <a:t>Другими словами, необходима </a:t>
            </a:r>
            <a:r>
              <a:rPr lang="ru-RU" sz="2400" b="1" i="1" dirty="0" smtClean="0">
                <a:solidFill>
                  <a:srgbClr val="003366"/>
                </a:solidFill>
              </a:rPr>
              <a:t>специализированная селекция. </a:t>
            </a:r>
            <a:r>
              <a:rPr lang="ru-RU" sz="2400" b="1" dirty="0" smtClean="0">
                <a:solidFill>
                  <a:srgbClr val="11637D"/>
                </a:solidFill>
              </a:rPr>
              <a:t>Ярким примером селекции с учетом потребностей рынка служит пушное звероводство. Например, при выращивании таких ценных зверьков, как норка, выдра, лиса и др., отбираются животные с таким генотипом, который наиболее соответствует постоянно меняющейся моде в отношении окраски и оттенков меха.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документы\презентация Селекция животных\Селекция животных\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643578"/>
            <a:ext cx="1271128" cy="947739"/>
          </a:xfrm>
          <a:prstGeom prst="rect">
            <a:avLst/>
          </a:prstGeom>
          <a:noFill/>
        </p:spPr>
      </p:pic>
      <p:pic>
        <p:nvPicPr>
          <p:cNvPr id="1026" name="Picture 2" descr="D:\Мои документы\презентация Селекция животных\Селекция животных\Св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942040" cy="71438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428728" y="285728"/>
            <a:ext cx="7000924" cy="6072230"/>
          </a:xfrm>
          <a:prstGeom prst="frame">
            <a:avLst>
              <a:gd name="adj1" fmla="val 5199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857232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3366"/>
                </a:solidFill>
              </a:rPr>
              <a:t>Таким образом, развитие селекции должно быть основано на законах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генетики</a:t>
            </a:r>
            <a:r>
              <a:rPr lang="ru-RU" sz="2600" b="1" dirty="0" smtClean="0">
                <a:solidFill>
                  <a:srgbClr val="003366"/>
                </a:solidFill>
              </a:rPr>
              <a:t> как </a:t>
            </a:r>
            <a:r>
              <a:rPr lang="ru-RU" sz="2200" b="1" i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науки о наследственности и изменчивости</a:t>
            </a:r>
            <a:r>
              <a:rPr lang="ru-RU" sz="2600" b="1" dirty="0" smtClean="0">
                <a:solidFill>
                  <a:srgbClr val="003366"/>
                </a:solidFill>
              </a:rPr>
              <a:t>, поскольку свойства живых организмов определяются их генотипом и подвержены наследственной и </a:t>
            </a:r>
            <a:r>
              <a:rPr lang="ru-RU" sz="2600" b="1" dirty="0" err="1" smtClean="0">
                <a:solidFill>
                  <a:srgbClr val="003366"/>
                </a:solidFill>
              </a:rPr>
              <a:t>модификационной</a:t>
            </a:r>
            <a:r>
              <a:rPr lang="ru-RU" sz="2600" b="1" dirty="0" smtClean="0">
                <a:solidFill>
                  <a:srgbClr val="003366"/>
                </a:solidFill>
              </a:rPr>
              <a:t> изменчивости. Именно генетика прокладывает пути эффективного управления наследственностью и изменчивостью организмов. </a:t>
            </a:r>
          </a:p>
        </p:txBody>
      </p:sp>
      <p:pic>
        <p:nvPicPr>
          <p:cNvPr id="6146" name="Picture 2" descr="D:\Мои документы\Мои рисунки\Разное\9c75d7aaa8f0c21087e3d73bf1186d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1000101" cy="11716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Разное\0288cdf52f980242557e92d6925c7d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1869</TotalTime>
  <Words>2050</Words>
  <Application>Microsoft Office PowerPoint</Application>
  <PresentationFormat>Экран (4:3)</PresentationFormat>
  <Paragraphs>248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MOU-RS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Медиатека-5</dc:creator>
  <cp:lastModifiedBy>Ученик</cp:lastModifiedBy>
  <cp:revision>144</cp:revision>
  <dcterms:created xsi:type="dcterms:W3CDTF">2008-03-31T11:26:22Z</dcterms:created>
  <dcterms:modified xsi:type="dcterms:W3CDTF">2011-04-11T06:24:13Z</dcterms:modified>
</cp:coreProperties>
</file>